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4" r:id="rId3"/>
    <p:sldId id="261" r:id="rId4"/>
    <p:sldId id="307" r:id="rId5"/>
    <p:sldId id="258" r:id="rId6"/>
    <p:sldId id="305" r:id="rId7"/>
    <p:sldId id="299" r:id="rId8"/>
    <p:sldId id="276" r:id="rId9"/>
    <p:sldId id="300" r:id="rId10"/>
    <p:sldId id="277" r:id="rId11"/>
    <p:sldId id="302" r:id="rId12"/>
    <p:sldId id="285" r:id="rId13"/>
    <p:sldId id="306" r:id="rId14"/>
    <p:sldId id="286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 autoAdjust="0"/>
    <p:restoredTop sz="94683"/>
  </p:normalViewPr>
  <p:slideViewPr>
    <p:cSldViewPr snapToGrid="0">
      <p:cViewPr varScale="1">
        <p:scale>
          <a:sx n="114" d="100"/>
          <a:sy n="114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21:16:3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4400 0 0,'0'0'200'0'0,"0"0"63"0"0,0 0 137 0 0,0 0 58 0 0,0 0 13 0 0,0 0-38 0 0,0 0-162 0 0,0 0-71 0 0,0 15 568 0 0,3 154 2104 0 0,-10-91-2336 0 0,3-22 61 0 0,0 8-122 0 0,-6-10 34 0 0,10-52-485 0 0,0 0 0 0 0,0-1 0 0 0,0 1 0 0 0,0 0 0 0 0,0 0 0 0 0,-1 0 0 0 0,1 0 0 0 0,-1-1 0 0 0,1 1 0 0 0,-1 1-24 0 0,0-1 18 0 0,0-1 1 0 0,1 1-1 0 0,-1 0 1 0 0,1 0-1 0 0,0-1 0 0 0,-1 1 1 0 0,1 0-1 0 0,0 0 1 0 0,0-1-1 0 0,0 2-18 0 0,0 4 66 0 0,0-1 0 0 0,-1 1 0 0 0,0-1 0 0 0,-1 1 1 0 0,0 0-67 0 0,2-6 96 0 0,0 1 0 0 0,3 31 330 0 0,-3 8-412 0 0,0-37-4 0 0,0-3 45 0 0,0-1 17 0 0,0 0 7 0 0,0 0 3 0 0,0 0 12 0 0,0 0-88 0 0,1 0 0 0 0,-1 1 0 0 0,1-1 0 0 0,-1 0 0 0 0,1 0 0 0 0,-1 1 0 0 0,1-1 1 0 0,-1 0-1 0 0,1 1 0 0 0,-1-1 0 0 0,1 0 0 0 0,-1 1 0 0 0,0-1 0 0 0,1 1 1 0 0,-1-1-1 0 0,1 1 0 0 0,-1-1-6 0 0,3 3-1 0 0,0 0 0 0 0,-1 0 0 0 0,1 0 0 0 0,1-1 0 0 0,-1 0 0 0 0,0 1 0 0 0,0-1 0 0 0,1 0 1 0 0,2 1 0 0 0,2-2 53 0 0,-1 0 1 0 0,1 0 0 0 0,0 0 0 0 0,-1-1-1 0 0,7-1-53 0 0,-6 1 38 0 0,32-1 109 0 0,-23 0-119 0 0,0 1-1 0 0,0 0 1 0 0,0 1 0 0 0,-1 1 0 0 0,2 1-28 0 0,-3-1 0 0 0,-14-3 0 0 0,0 1 0 0 0,0-1 0 0 0,0 1 0 0 0,0-1 0 0 0,0 1 0 0 0,0 0 0 0 0,0 0 0 0 0,0-1 0 0 0,0 1 0 0 0,1 0 0 0 0,-1 0 0 0 0,0 0 0 0 0,0 0 0 0 0,0 0 0 0 0,0 0 0 0 0,1 1 0 0 0,43-3 33 0 0,-28 1 145 0 0,0 0 0 0 0,0 1-1 0 0,8 2-177 0 0,24 7-310 0 0,-46-9 310 0 0,-1 1 0 0 0,1-1 0 0 0,0 1 0 0 0,-1 0 0 0 0,1 0 0 0 0,0 0 0 0 0,-1 0 0 0 0,1 0 0 0 0,0 1 0 0 0,-2-1 0 0 0,0 0 0 0 0,1 0 0 0 0,-1-1 0 0 0,0 1 0 0 0,0-1 0 0 0,1 1 0 0 0,-1-1 0 0 0,0 0 0 0 0,1 1 0 0 0,-1-1 0 0 0,1 0 0 0 0,-1 0 0 0 0,2 0 0 0 0,70 15 0 0 0,-21-4 0 0 0,-12-1 0 0 0,13 1 0 0 0,-3-7 257 0 0,-27 0-255 0 0,0 1 0 0 0,12 4-2 0 0,-18-5-39 0 0,0 0 1 0 0,0-2-1 0 0,0 0 0 0 0,1-1 1 0 0,12-1 38 0 0,-19-1 74 0 0,19-2 44 0 0,-27 3-149 0 0,17 4-97 0 0,-7-2 170 0 0,0 0 0 0 0,-1-1 1 0 0,1-1-1 0 0,0 0 0 0 0,7-1-42 0 0,11 0-104 0 0,-13 0 104 0 0,0-1 0 0 0,0 0 0 0 0,3-2 0 0 0,22-3 0 0 0,-35 6 14 0 0,0 0 1 0 0,0 1 0 0 0,0 0 0 0 0,0 0 0 0 0,0 1 0 0 0,0 0 0 0 0,0 0 0 0 0,0 1 0 0 0,-1 0 0 0 0,6 3-15 0 0,18 5-97 0 0,0-1-1 0 0,21 3 98 0 0,-25-6-10 0 0,5-2 47 0 0,-16-2-3 0 0,1 0-1 0 0,-1-1 1 0 0,7-1-34 0 0,-22-1-8 0 0,22 6 6 0 0,3-5 2 0 0,3 0 0 0 0,2-4 0 0 0,5 2 53 0 0,10-2 32 0 0,-42 4-74 0 0,-1 0 0 0 0,1-1 0 0 0,-1 1-1 0 0,1-1 1 0 0,-1 1 0 0 0,1-1 0 0 0,-1 0-1 0 0,1 0 1 0 0,-1-1 0 0 0,0 1 0 0 0,1-1 0 0 0,0 0-11 0 0,14-14 220 0 0,-13 13-204 0 0,-4 2-5 0 0,1 0 0 0 0,-1 0-1 0 0,0 0 1 0 0,0 0-1 0 0,0 0 1 0 0,1 0-1 0 0,-1 0 1 0 0,0 0 0 0 0,0 0-1 0 0,0-1-10 0 0,10-11 81 0 0,-1 4-29 0 0,1-4 69 0 0,-8 10-93 0 0,0-1-1 0 0,0 1 1 0 0,0-1 0 0 0,0 0-1 0 0,-1 0 1 0 0,1 0 0 0 0,-1 0-1 0 0,0 0 1 0 0,0-1 0 0 0,-1 1-28 0 0,9-30 244 0 0,-5 22-171 0 0,-2-1 0 0 0,0 1 1 0 0,0-1-1 0 0,-1-2-73 0 0,9-40 409 0 0,-1 13-409 0 0,-6 26 27 0 0,0 1-1 0 0,0-1 1 0 0,4-5-27 0 0,3-14 211 0 0,-1-3-196 0 0,2-18-15 0 0,-6 22 52 0 0,-2-14 22 0 0,-7 23-74 0 0,5 20 0 0 0,-1 4 0 0 0,-1 0 0 0 0,1-1 0 0 0,-1 1 0 0 0,1 0 0 0 0,-1 0 0 0 0,0-1 0 0 0,1 1 0 0 0,-1 0 0 0 0,0-1 0 0 0,0 1 0 0 0,0 0 0 0 0,0-1 0 0 0,0 1 0 0 0,-1-1 0 0 0,1-1 0 0 0,0 0 0 0 0,0 0 0 0 0,0-1 0 0 0,-1 1 0 0 0,0 0 0 0 0,0 0 0 0 0,0 0 0 0 0,0-1 0 0 0,-3-8 0 0 0,4 10 2 0 0,-1-1-1 0 0,0 0 0 0 0,0 1 1 0 0,0-1-1 0 0,-1 0 0 0 0,1 1 1 0 0,-1-1-1 0 0,1 1 0 0 0,-1 0 1 0 0,0-1-1 0 0,0 1 0 0 0,-1-1-1 0 0,-6-7 59 0 0,8 8-55 0 0,-1 0 1 0 0,1 1-1 0 0,-1-1 0 0 0,0 1 0 0 0,0-1 0 0 0,1 1 1 0 0,-1 0-1 0 0,0 0 0 0 0,0 0 0 0 0,0 0 0 0 0,0 0 1 0 0,-1 0-1 0 0,1 0 0 0 0,-1 1-4 0 0,-14-8 69 0 0,11 4-45 0 0,0 1 1 0 0,-1 0-1 0 0,0 0 1 0 0,1 0-1 0 0,-1 1 0 0 0,0 0 1 0 0,-4 0-25 0 0,-28-4 82 0 0,-24-1-82 0 0,-40 5 64 0 0,21-5-64 0 0,45 7-10 0 0,-25 0 252 0 0,-14 3-242 0 0,29-1 16 0 0,-25-2-16 0 0,18-1 0 0 0,-67-6 0 0 0,77 0 0 0 0,25 5 0 0 0,0-1 0 0 0,-3-2 0 0 0,8 1 0 0 0,-1 1 0 0 0,0 1 0 0 0,0 1 0 0 0,-2 0 0 0 0,-37 1 0 0 0,-1 2 0 0 0,-44 8 0 0 0,-46 9 0 0 0,123-18 13 0 0,-1-2 0 0 0,0 0 0 0 0,-8-2-13 0 0,14 1 5 0 0,-1 1 0 0 0,0 0 0 0 0,0 1 0 0 0,1 1 0 0 0,-17 3-5 0 0,17-1 0 0 0,1-2 0 0 0,-1 0 0 0 0,0 0 0 0 0,-19 0 0 0 0,-3 5 0 0 0,26-4 0 0 0,-1 0 0 0 0,-11 0 0 0 0,-3 0 0 0 0,23-1 0 0 0,-1-1 0 0 0,1 1 0 0 0,0-1 0 0 0,0 0 0 0 0,0 0 0 0 0,-1-1 0 0 0,1 0 0 0 0,0 0 0 0 0,-2 0 0 0 0,-53-12 0 0 0,50 9 0 0 0,8 3 0 0 0,0 0 0 0 0,1 1 0 0 0,-1-1 0 0 0,0 0 0 0 0,0 1 0 0 0,0-1 0 0 0,1 1 0 0 0,-1 0 0 0 0,-2-1 0 0 0,-4 2 0 0 0,-32 11 0 0 0,34-10 0 0 0,1 2 0 0 0,0-1-37 0 0,4-2-155 0 0,1-1-59 0 0,0 0-789 0 0,0 0-3293 0 0,0 0-1413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2T21:16:4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3224 0 0,'18'0'904'0'0,"69"-7"744"0"0,-71 7-1232 0 0,-11 0-359 0 0,1 1 0 0 0,-1-1 0 0 0,0 0-1 0 0,6-1-56 0 0,-6 1 35 0 0,-1-1 0 0 0,1 1-1 0 0,0 0 1 0 0,0 0-1 0 0,-1 1 1 0 0,1 0-1 0 0,0-1 1 0 0,2 2-35 0 0,2 1 122 0 0,1-1 1 0 0,0-1-1 0 0,-1 0 1 0 0,1 0-1 0 0,0 0 0 0 0,-1-1 1 0 0,9-2-123 0 0,10 2 151 0 0,-15-1-23 0 0,1-1 1 0 0,-1 0-1 0 0,1-1 0 0 0,6-2-128 0 0,-9 2 95 0 0,18-4 961 0 0,23-2-1056 0 0,-37 7 184 0 0,27-2 141 0 0,-4 2-159 0 0,0 0 0 0 0,0-3 1 0 0,17-5-167 0 0,53-9 386 0 0,-84 15-323 0 0,1 1-1 0 0,-1 1 1 0 0,1 1-1 0 0,12 1-62 0 0,44-1 108 0 0,-40-2 11 0 0,-21 3 28 0 0,-1-2 0 0 0,1 0 0 0 0,5-2-147 0 0,41-4-8 0 0,-57 6 9 0 0,0 1 0 0 0,0 0 0 0 0,0 0 0 0 0,0 1 0 0 0,0 0 0 0 0,0 1 1 0 0,0 0-1 0 0,2 1-1 0 0,26 2-68 0 0,1 0 115 0 0,0 0-43 0 0,25-1-4 0 0,38 1 136 0 0,-38-4 157 0 0,58 9-293 0 0,-15 0 299 0 0,-35-6 256 0 0,27-4-555 0 0,-17-1 21 0 0,-35 9-21 0 0,56 6 176 0 0,-40-12-157 0 0,-48-2-11 0 0,0 1-1 0 0,1 0 0 0 0,-1 1 1 0 0,0 1-1 0 0,0 0 1 0 0,5 2-8 0 0,23 5-53 0 0,-5-3 47 0 0,-20-2 81 0 0,-12-2-117 0 0,1-1-1 0 0,-1 0 1 0 0,0 0-1 0 0,1-1 1 0 0,-1 1 42 0 0,-3-1 76 0 0,7 2-16 0 0,13-1 37 0 0,-17-2-598 0 0,-5 1 309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ef3797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ef3797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9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8FD5360-BB59-0A45-90B1-278CC3A5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60C2BF1-0D2C-C14C-9C9B-9BA3802DC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Discuss here</a:t>
            </a:r>
          </a:p>
        </p:txBody>
      </p:sp>
    </p:spTree>
    <p:extLst>
      <p:ext uri="{BB962C8B-B14F-4D97-AF65-F5344CB8AC3E}">
        <p14:creationId xmlns:p14="http://schemas.microsoft.com/office/powerpoint/2010/main" val="180014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f3797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ef3797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functions in lab 1 to illustration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.xml"/><Relationship Id="rId3" Type="http://schemas.openxmlformats.org/officeDocument/2006/relationships/image" Target="../media/image3.jpg"/><Relationship Id="rId25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Relationship Id="rId27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stable/linux-stable.git/tree/include/linux/sched.h?h=v4.12.10#n5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6EDC-CB61-415E-A03F-C68A2382F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Process/Thread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FE794-F5CB-4A42-8401-B533C335A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CSSE332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8877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States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live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 can be in </a:t>
            </a:r>
            <a:r>
              <a:rPr lang="en-US" dirty="0"/>
              <a:t>different states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84217-6951-450F-B28E-3292348C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27" y="2419522"/>
            <a:ext cx="6820933" cy="4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84F-158A-4C4B-97F6-B47BFE1E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dirty="0">
                <a:solidFill>
                  <a:srgbClr val="FFC000"/>
                </a:solidFill>
              </a:rPr>
              <a:t>State</a:t>
            </a:r>
            <a:r>
              <a:rPr lang="en-US" dirty="0"/>
              <a:t> transition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2F045-6A09-4EB7-AA22-0307E0102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158" y="1811451"/>
            <a:ext cx="6276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24D65-EAF4-4ABE-8983-8F55972B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881"/>
            <a:ext cx="10515600" cy="4895850"/>
          </a:xfrm>
        </p:spPr>
        <p:txBody>
          <a:bodyPr/>
          <a:lstStyle/>
          <a:p>
            <a:r>
              <a:rPr lang="en-US" dirty="0" err="1"/>
              <a:t>Swapconext</a:t>
            </a:r>
            <a:r>
              <a:rPr lang="en-US" dirty="0"/>
              <a:t> helps change “states” for </a:t>
            </a:r>
            <a:r>
              <a:rPr lang="en-US"/>
              <a:t>different threads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0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3A6E4-69F1-CF46-9B6E-10D95BE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886" y="2548286"/>
            <a:ext cx="5640227" cy="3944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37DAF-7179-4100-B17B-B00BF85368F7}"/>
              </a:ext>
            </a:extLst>
          </p:cNvPr>
          <p:cNvSpPr txBox="1"/>
          <p:nvPr/>
        </p:nvSpPr>
        <p:spPr>
          <a:xfrm>
            <a:off x="3785751" y="1690688"/>
            <a:ext cx="462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1</a:t>
            </a:r>
          </a:p>
        </p:txBody>
      </p:sp>
    </p:spTree>
    <p:extLst>
      <p:ext uri="{BB962C8B-B14F-4D97-AF65-F5344CB8AC3E}">
        <p14:creationId xmlns:p14="http://schemas.microsoft.com/office/powerpoint/2010/main" val="412700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6ABB-9BF1-5B4C-AB99-909C77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3DFA-0489-A44D-A954-76638B15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164" y="2560011"/>
            <a:ext cx="5491152" cy="3805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A229E-CF21-4F73-B1CD-28CCB07F27CF}"/>
              </a:ext>
            </a:extLst>
          </p:cNvPr>
          <p:cNvSpPr/>
          <p:nvPr/>
        </p:nvSpPr>
        <p:spPr>
          <a:xfrm>
            <a:off x="3862471" y="1751137"/>
            <a:ext cx="4620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2</a:t>
            </a:r>
          </a:p>
        </p:txBody>
      </p:sp>
    </p:spTree>
    <p:extLst>
      <p:ext uri="{BB962C8B-B14F-4D97-AF65-F5344CB8AC3E}">
        <p14:creationId xmlns:p14="http://schemas.microsoft.com/office/powerpoint/2010/main" val="264992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F69-47F5-4DE2-9262-7694608B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in the first third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1DF0-415C-4623-BDC7-CBF81F3F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and interrupts – how we can disrupt normal program execution to allow the illusion of concurrency</a:t>
            </a:r>
          </a:p>
          <a:p>
            <a:r>
              <a:rPr lang="en-US" dirty="0"/>
              <a:t>Process creation (fork), process communication</a:t>
            </a:r>
          </a:p>
          <a:p>
            <a:r>
              <a:rPr lang="en-US" dirty="0"/>
              <a:t>Filesystems (sort of a standalone thing)</a:t>
            </a:r>
          </a:p>
        </p:txBody>
      </p:sp>
    </p:spTree>
    <p:extLst>
      <p:ext uri="{BB962C8B-B14F-4D97-AF65-F5344CB8AC3E}">
        <p14:creationId xmlns:p14="http://schemas.microsoft.com/office/powerpoint/2010/main" val="426607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421-5C13-4B70-803C-D3148445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FF74-C416-4E56-AB7F-57319CA2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process and thread?</a:t>
            </a:r>
          </a:p>
          <a:p>
            <a:r>
              <a:rPr lang="en-US" dirty="0"/>
              <a:t>Process data struct – PCB (Process Control Block)</a:t>
            </a:r>
          </a:p>
          <a:p>
            <a:r>
              <a:rPr lang="en-US" dirty="0"/>
              <a:t>Process state and transition</a:t>
            </a:r>
          </a:p>
          <a:p>
            <a:r>
              <a:rPr lang="en-US" dirty="0"/>
              <a:t>Intro to User-space Thread Lab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4F1-1B13-BD47-B896-C4A0F824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is</a:t>
            </a:r>
            <a:r>
              <a:rPr lang="en-US" dirty="0">
                <a:sym typeface="Wingdings" panose="05000000000000000000" pitchFamily="2" charset="2"/>
              </a:rPr>
              <a:t> a running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C9058-7E7D-9241-88D4-A352242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24" y="1825625"/>
            <a:ext cx="4027804" cy="44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206-A3CD-9A49-A581-16A22B66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98" y="1825625"/>
            <a:ext cx="1017511" cy="10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F701C-5912-E940-A097-A47150086EB3}"/>
              </a:ext>
            </a:extLst>
          </p:cNvPr>
          <p:cNvSpPr txBox="1"/>
          <p:nvPr/>
        </p:nvSpPr>
        <p:spPr>
          <a:xfrm>
            <a:off x="1554891" y="31223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Double click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the icon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B751C20-1BD5-4F8E-B380-1CDD181D4431}"/>
                  </a:ext>
                </a:extLst>
              </p14:cNvPr>
              <p14:cNvContentPartPr/>
              <p14:nvPr/>
            </p14:nvContentPartPr>
            <p14:xfrm>
              <a:off x="6107014" y="5045233"/>
              <a:ext cx="749880" cy="303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B751C20-1BD5-4F8E-B380-1CDD181D44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98374" y="5036593"/>
                <a:ext cx="767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D452ADD-10CA-4D30-830A-9179E9EEDAA6}"/>
                  </a:ext>
                </a:extLst>
              </p14:cNvPr>
              <p14:cNvContentPartPr/>
              <p14:nvPr/>
            </p14:nvContentPartPr>
            <p14:xfrm>
              <a:off x="6958774" y="5166913"/>
              <a:ext cx="935640" cy="41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D452ADD-10CA-4D30-830A-9179E9EEDA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49774" y="5158273"/>
                <a:ext cx="95328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98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4E46-1EAF-4072-948C-9F570443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Review: What is Operating System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1E4A-1956-4D2B-8B67-F59E16B84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program:</a:t>
            </a:r>
          </a:p>
          <a:p>
            <a:pPr lvl="1"/>
            <a:r>
              <a:rPr lang="en-US" dirty="0"/>
              <a:t>Its job is to manage other programs.</a:t>
            </a:r>
          </a:p>
          <a:p>
            <a:pPr lvl="1"/>
            <a:r>
              <a:rPr lang="en-US" dirty="0"/>
              <a:t>It is the first program to run in a computer.</a:t>
            </a:r>
          </a:p>
          <a:p>
            <a:pPr lvl="1"/>
            <a:r>
              <a:rPr lang="en-US" dirty="0"/>
              <a:t>It directly controls all hardware resources (CPU, memory).</a:t>
            </a:r>
          </a:p>
          <a:p>
            <a:pPr lvl="1"/>
            <a:r>
              <a:rPr lang="en-US" dirty="0"/>
              <a:t>Every other programs need to request resources thru OS.</a:t>
            </a:r>
          </a:p>
        </p:txBody>
      </p:sp>
      <p:pic>
        <p:nvPicPr>
          <p:cNvPr id="1028" name="Picture 4" descr="The case for Mad Max: Fury Road's Immortan Joe - Nerd Reactor">
            <a:extLst>
              <a:ext uri="{FF2B5EF4-FFF2-40B4-BE49-F238E27FC236}">
                <a16:creationId xmlns:a16="http://schemas.microsoft.com/office/drawing/2014/main" id="{99C92FF3-D5D4-4F78-953A-7056842A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13" y="4701727"/>
            <a:ext cx="3184263" cy="17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18BFA-B0C7-4922-8470-61A8303829A3}"/>
              </a:ext>
            </a:extLst>
          </p:cNvPr>
          <p:cNvSpPr txBox="1"/>
          <p:nvPr/>
        </p:nvSpPr>
        <p:spPr>
          <a:xfrm>
            <a:off x="7422776" y="5368066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quirky OS analogy: Immortal Joe is the OS in Mad Max 4 : )</a:t>
            </a:r>
          </a:p>
        </p:txBody>
      </p:sp>
      <p:pic>
        <p:nvPicPr>
          <p:cNvPr id="7" name="Picture 2" descr="Image result for os architecture diagram">
            <a:extLst>
              <a:ext uri="{FF2B5EF4-FFF2-40B4-BE49-F238E27FC236}">
                <a16:creationId xmlns:a16="http://schemas.microsoft.com/office/drawing/2014/main" id="{3290C343-F28D-4EE1-996F-E8C776E5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3952529"/>
            <a:ext cx="3723628" cy="28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F599-A83F-BD42-ADA0-4DDD4F59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is like a “subprocess”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393D-EFA2-CC44-8185-C9ADFA0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895850"/>
          </a:xfrm>
        </p:spPr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v.s</a:t>
            </a:r>
            <a:r>
              <a:rPr lang="en-US" dirty="0"/>
              <a:t>. Thread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7BFA-7554-DB4C-A108-CC38988E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8" y="2597150"/>
            <a:ext cx="6054804" cy="365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10DAD-BD19-664E-91EF-08CC5EC9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38" y="2597150"/>
            <a:ext cx="3535724" cy="36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493E-31D8-3742-A8BE-6127F21A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601"/>
            <a:ext cx="10515600" cy="1325563"/>
          </a:xfrm>
        </p:spPr>
        <p:txBody>
          <a:bodyPr/>
          <a:lstStyle/>
          <a:p>
            <a:r>
              <a:rPr lang="en-US" dirty="0"/>
              <a:t>How to switch between 2 “threads”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swapcontext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2CEB-FAE7-A441-B4CA-F8127B13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043"/>
            <a:ext cx="10515600" cy="3201158"/>
          </a:xfrm>
        </p:spPr>
        <p:txBody>
          <a:bodyPr/>
          <a:lstStyle/>
          <a:p>
            <a:r>
              <a:rPr lang="en-US" dirty="0"/>
              <a:t>Update program counter – what is next code run.</a:t>
            </a:r>
          </a:p>
          <a:p>
            <a:r>
              <a:rPr lang="en-US" dirty="0"/>
              <a:t>Update the stack pointer – where is my own stack.</a:t>
            </a:r>
          </a:p>
          <a:p>
            <a:r>
              <a:rPr lang="en-US" dirty="0"/>
              <a:t>Store the current registers into memory – remember what’s in the current context now</a:t>
            </a:r>
          </a:p>
          <a:p>
            <a:r>
              <a:rPr lang="en-US" dirty="0"/>
              <a:t>Restore the saved state of the computation registers – restore the previous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2C60-4BE0-5B41-A5E8-8FCD79F8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2563"/>
            <a:ext cx="4213319" cy="254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FBC10-5712-4B93-BE54-1CE7B7F91289}"/>
              </a:ext>
            </a:extLst>
          </p:cNvPr>
          <p:cNvSpPr txBox="1"/>
          <p:nvPr/>
        </p:nvSpPr>
        <p:spPr>
          <a:xfrm>
            <a:off x="192347" y="5138958"/>
            <a:ext cx="5903653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to switch between 2 “processes”?</a:t>
            </a:r>
          </a:p>
        </p:txBody>
      </p:sp>
    </p:spTree>
    <p:extLst>
      <p:ext uri="{BB962C8B-B14F-4D97-AF65-F5344CB8AC3E}">
        <p14:creationId xmlns:p14="http://schemas.microsoft.com/office/powerpoint/2010/main" val="28640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Data Structure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Linux, there is a </a:t>
            </a:r>
            <a:r>
              <a:rPr lang="en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struct task_struct</a:t>
            </a:r>
            <a:r>
              <a:rPr lang="en" dirty="0"/>
              <a:t> that represents each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Each process has a </a:t>
            </a:r>
            <a:r>
              <a:rPr lang="en" b="1" dirty="0">
                <a:solidFill>
                  <a:srgbClr val="4A3651"/>
                </a:solidFill>
              </a:rPr>
              <a:t>process control block</a:t>
            </a:r>
            <a:r>
              <a:rPr lang="en" dirty="0"/>
              <a:t> (aka </a:t>
            </a:r>
            <a:r>
              <a:rPr lang="en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task_st</a:t>
            </a:r>
            <a:r>
              <a:rPr lang="en-US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ruct</a:t>
            </a:r>
            <a:r>
              <a:rPr lang="en-US" dirty="0"/>
              <a:t>) that stores its information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999623"/>
                </a:solidFill>
              </a:rPr>
              <a:t>Process list</a:t>
            </a:r>
            <a:r>
              <a:rPr lang="en-US" dirty="0"/>
              <a:t> is a linked list that keeps track of all the </a:t>
            </a:r>
            <a:r>
              <a:rPr lang="en-US" b="1" dirty="0">
                <a:solidFill>
                  <a:srgbClr val="002B5B"/>
                </a:solidFill>
              </a:rPr>
              <a:t>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1BB6-7A80-EF4D-92FD-207EC1BBA579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AF88-82FA-2E44-A434-1F6418C58A3A}"/>
              </a:ext>
            </a:extLst>
          </p:cNvPr>
          <p:cNvSpPr txBox="1"/>
          <p:nvPr/>
        </p:nvSpPr>
        <p:spPr>
          <a:xfrm>
            <a:off x="4381955" y="2558700"/>
            <a:ext cx="697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planed to show you the source code of </a:t>
            </a:r>
            <a:r>
              <a:rPr lang="en-US" u="sng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struct </a:t>
            </a:r>
            <a:r>
              <a:rPr lang="en-US" u="sng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task_struct</a:t>
            </a:r>
            <a:r>
              <a:rPr lang="en-US" dirty="0"/>
              <a:t>, but…..</a:t>
            </a:r>
          </a:p>
          <a:p>
            <a:r>
              <a:rPr lang="en-US" dirty="0"/>
              <a:t>The definition of the struct includes </a:t>
            </a:r>
            <a:r>
              <a:rPr lang="en-US" dirty="0">
                <a:solidFill>
                  <a:srgbClr val="FF0000"/>
                </a:solidFill>
              </a:rPr>
              <a:t>634</a:t>
            </a:r>
            <a:r>
              <a:rPr lang="en-US" dirty="0"/>
              <a:t> lines of code. </a:t>
            </a:r>
          </a:p>
        </p:txBody>
      </p:sp>
    </p:spTree>
    <p:extLst>
      <p:ext uri="{BB962C8B-B14F-4D97-AF65-F5344CB8AC3E}">
        <p14:creationId xmlns:p14="http://schemas.microsoft.com/office/powerpoint/2010/main" val="108944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09B8-6593-FB49-8A33-91DBD0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048-A90A-EE4A-A7B3-0FB41E4B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 state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 counter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registers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scheduling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Memory-management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Accounting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I/O status information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rade Gothic LT St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rade Gothic LT Std"/>
              </a:rPr>
              <a:t>**Many modern OS’s expanded process concept to support multiple threads, so PCB can also include threads info.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4F399-ABA7-4648-832B-F8F52650BF2C}"/>
              </a:ext>
            </a:extLst>
          </p:cNvPr>
          <p:cNvSpPr/>
          <p:nvPr/>
        </p:nvSpPr>
        <p:spPr>
          <a:xfrm>
            <a:off x="6169572" y="4189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Process_control_block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>
            <a:extLst>
              <a:ext uri="{FF2B5EF4-FFF2-40B4-BE49-F238E27FC236}">
                <a16:creationId xmlns:a16="http://schemas.microsoft.com/office/drawing/2014/main" id="{2AC95635-D58C-2449-A3FB-5B734DBC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355BBA59-5259-F944-8CDB-BDD380DE7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CPU Context Switch From Process to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FC980-44C1-8048-B4E3-BA38B12F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534510"/>
            <a:ext cx="4669221" cy="5186965"/>
          </a:xfrm>
        </p:spPr>
        <p:txBody>
          <a:bodyPr/>
          <a:lstStyle/>
          <a:p>
            <a:r>
              <a:rPr lang="en-US" dirty="0"/>
              <a:t>Context-switch time is </a:t>
            </a:r>
            <a:r>
              <a:rPr lang="en-US" b="1" dirty="0"/>
              <a:t>overhead</a:t>
            </a:r>
            <a:r>
              <a:rPr lang="en-US" dirty="0"/>
              <a:t>; the system does no useful work while switching.</a:t>
            </a:r>
          </a:p>
          <a:p>
            <a:endParaRPr lang="en-US" dirty="0"/>
          </a:p>
          <a:p>
            <a:r>
              <a:rPr lang="en-US" dirty="0"/>
              <a:t>Time for context switch dependent on </a:t>
            </a:r>
            <a:r>
              <a:rPr lang="en-US" b="1" dirty="0"/>
              <a:t>hardware support</a:t>
            </a:r>
            <a:r>
              <a:rPr lang="en-US" dirty="0"/>
              <a:t>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6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8947</TotalTime>
  <Words>469</Words>
  <Application>Microsoft Office PowerPoint</Application>
  <PresentationFormat>Widescreen</PresentationFormat>
  <Paragraphs>66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Anonymous Pro for Powerline</vt:lpstr>
      <vt:lpstr>Trade Gothic LT Std</vt:lpstr>
      <vt:lpstr>Arial</vt:lpstr>
      <vt:lpstr>Calibri</vt:lpstr>
      <vt:lpstr>Calibri Light</vt:lpstr>
      <vt:lpstr>Cambria</vt:lpstr>
      <vt:lpstr>Consolas</vt:lpstr>
      <vt:lpstr>Times New Roman</vt:lpstr>
      <vt:lpstr>Wingdings</vt:lpstr>
      <vt:lpstr>Office Theme</vt:lpstr>
      <vt:lpstr>Process/Thread Basics</vt:lpstr>
      <vt:lpstr>Outline</vt:lpstr>
      <vt:lpstr>A process is a running program</vt:lpstr>
      <vt:lpstr>Fast Review: What is Operating System again?</vt:lpstr>
      <vt:lpstr>Thread is like a “subprocess”</vt:lpstr>
      <vt:lpstr>How to switch between 2 “threads” (swapcontext)</vt:lpstr>
      <vt:lpstr>Process: Data Structure</vt:lpstr>
      <vt:lpstr>Process Control Block</vt:lpstr>
      <vt:lpstr>CPU Context Switch From Process to Process</vt:lpstr>
      <vt:lpstr>Process: States</vt:lpstr>
      <vt:lpstr>Process: State transition example</vt:lpstr>
      <vt:lpstr>Link to User-space Thread Labs</vt:lpstr>
      <vt:lpstr>Link to User-space Thread Labs (cont.)</vt:lpstr>
      <vt:lpstr>Link to User-space Thread Labs(cont.)</vt:lpstr>
      <vt:lpstr>What’s coming in the first third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32</cp:revision>
  <cp:lastPrinted>2018-08-28T17:03:11Z</cp:lastPrinted>
  <dcterms:created xsi:type="dcterms:W3CDTF">2018-07-09T21:38:51Z</dcterms:created>
  <dcterms:modified xsi:type="dcterms:W3CDTF">2020-10-27T14:44:41Z</dcterms:modified>
</cp:coreProperties>
</file>